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306" r:id="rId4"/>
    <p:sldId id="303" r:id="rId5"/>
    <p:sldId id="301" r:id="rId6"/>
    <p:sldId id="302" r:id="rId7"/>
    <p:sldId id="257" r:id="rId8"/>
    <p:sldId id="309" r:id="rId9"/>
    <p:sldId id="310" r:id="rId10"/>
    <p:sldId id="304" r:id="rId11"/>
    <p:sldId id="307" r:id="rId12"/>
    <p:sldId id="299" r:id="rId13"/>
    <p:sldId id="311" r:id="rId14"/>
    <p:sldId id="308" r:id="rId15"/>
    <p:sldId id="297" r:id="rId16"/>
    <p:sldId id="31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281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58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967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636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653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457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666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18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765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604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49D0A-533C-4087-A4E6-A899944C8124}" type="datetimeFigureOut">
              <a:rPr lang="zh-CN" altLang="en-US" smtClean="0"/>
              <a:pPr/>
              <a:t>2014/2/19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AB102-C1D0-4F0B-AB56-3C1A2B0E31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85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pmc-1304E\PPT-high-131018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1414"/>
            <a:ext cx="9144232" cy="685941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pmc-1304E\PPT-new-1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1414"/>
            <a:ext cx="9144232" cy="6859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816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2954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How to </a:t>
            </a:r>
            <a:r>
              <a:rPr lang="en-US" sz="44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View Waveforms Triggered by </a:t>
            </a:r>
            <a:r>
              <a:rPr lang="en-US" sz="4400" b="1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Frequency </a:t>
            </a:r>
            <a:r>
              <a:rPr lang="en-US" sz="4400" b="1" dirty="0" err="1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Setpoint</a:t>
            </a:r>
            <a:r>
              <a:rPr lang="en-US" sz="4400" b="1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&amp; </a:t>
            </a:r>
            <a:r>
              <a:rPr lang="en-US" sz="44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Transient </a:t>
            </a:r>
            <a:r>
              <a:rPr lang="en-US" altLang="zh-CN" sz="44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using </a:t>
            </a:r>
            <a:r>
              <a:rPr lang="en-US" altLang="zh-CN" sz="4400" b="1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PMC Setup for PMC-660</a:t>
            </a:r>
            <a:endParaRPr lang="en-US" sz="4400" b="1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20503" y="3745468"/>
            <a:ext cx="1614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隶书" pitchFamily="49" charset="-122"/>
              </a:rPr>
              <a:t>Feb, 2014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20" y="1609725"/>
            <a:ext cx="8428580" cy="466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320225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</a:t>
            </a:r>
            <a:r>
              <a:rPr lang="en-US" sz="1600" dirty="0" smtClean="0"/>
              <a:t>2</a:t>
            </a:r>
            <a:r>
              <a:rPr lang="en-US" altLang="zh-CN" sz="1600" dirty="0" smtClean="0">
                <a:sym typeface="Wingdings" panose="05000000000000000000" pitchFamily="2" charset="2"/>
              </a:rPr>
              <a:t>. </a:t>
            </a:r>
            <a:r>
              <a:rPr lang="en-US" altLang="zh-CN" sz="1600" dirty="0" smtClean="0">
                <a:sym typeface="Wingdings" panose="05000000000000000000" pitchFamily="2" charset="2"/>
              </a:rPr>
              <a:t>The waveform triggered by frequency </a:t>
            </a:r>
            <a:r>
              <a:rPr lang="en-US" altLang="zh-CN" sz="1600" dirty="0" err="1" smtClean="0">
                <a:sym typeface="Wingdings" panose="05000000000000000000" pitchFamily="2" charset="2"/>
              </a:rPr>
              <a:t>setpoint</a:t>
            </a:r>
            <a:r>
              <a:rPr lang="en-US" altLang="zh-CN" sz="1600" dirty="0" smtClean="0">
                <a:sym typeface="Wingdings" panose="05000000000000000000" pitchFamily="2" charset="2"/>
              </a:rPr>
              <a:t> is displayed as below.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030"/>
          </a:xfrm>
        </p:spPr>
        <p:txBody>
          <a:bodyPr/>
          <a:lstStyle/>
          <a:p>
            <a:pPr algn="l"/>
            <a:r>
              <a:rPr lang="en-US" altLang="zh-CN" sz="2800" b="1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View Waveforms related to Frequency </a:t>
            </a:r>
            <a:r>
              <a:rPr lang="en-US" altLang="zh-CN" sz="2800" b="1" dirty="0" err="1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Setpoint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2800" y="2057401"/>
            <a:ext cx="1295400" cy="457200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3073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381250"/>
            <a:ext cx="70961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3202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1</a:t>
            </a:r>
            <a:r>
              <a:rPr lang="en-US" altLang="zh-CN" sz="1600" dirty="0" smtClean="0"/>
              <a:t>. Click </a:t>
            </a:r>
            <a:r>
              <a:rPr lang="en-US" altLang="zh-CN" sz="1600" b="1" dirty="0" smtClean="0"/>
              <a:t>SOE</a:t>
            </a:r>
            <a:r>
              <a:rPr lang="en-US" altLang="zh-CN" sz="1600" dirty="0" smtClean="0">
                <a:sym typeface="Wingdings" panose="05000000000000000000" pitchFamily="2" charset="2"/>
              </a:rPr>
              <a:t> from the toolbar, all SOEs stored in the meter will be displayed. If the transient is triggered, there will be SOEs shown as below: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43400"/>
            <a:ext cx="6705600" cy="117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030"/>
          </a:xfrm>
        </p:spPr>
        <p:txBody>
          <a:bodyPr/>
          <a:lstStyle/>
          <a:p>
            <a:pPr algn="l"/>
            <a:r>
              <a:rPr lang="en-US" altLang="zh-CN" sz="2800" b="1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View SOEs related to </a:t>
            </a:r>
            <a:r>
              <a:rPr lang="en-US" altLang="zh-CN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Transient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8374" y="4776787"/>
            <a:ext cx="6448425" cy="74009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3229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030"/>
          </a:xfrm>
        </p:spPr>
        <p:txBody>
          <a:bodyPr/>
          <a:lstStyle/>
          <a:p>
            <a:pPr algn="l"/>
            <a:r>
              <a:rPr lang="en-US" altLang="zh-CN" sz="2800" b="1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View </a:t>
            </a:r>
            <a:r>
              <a:rPr lang="en-US" altLang="zh-CN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Pointer related </a:t>
            </a:r>
            <a:r>
              <a:rPr lang="en-US" altLang="zh-CN" sz="2800" b="1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to Transient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7" y="3467100"/>
            <a:ext cx="68675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25" y="2114550"/>
            <a:ext cx="6853176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132022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1</a:t>
            </a:r>
            <a:r>
              <a:rPr lang="en-US" altLang="zh-CN" sz="1600" dirty="0" smtClean="0"/>
              <a:t>. Click </a:t>
            </a:r>
            <a:r>
              <a:rPr lang="en-US" altLang="zh-CN" sz="1600" b="1" dirty="0" smtClean="0"/>
              <a:t>Data</a:t>
            </a:r>
            <a:r>
              <a:rPr lang="en-US" altLang="zh-CN" sz="1600" dirty="0" smtClean="0">
                <a:sym typeface="Wingdings" panose="05000000000000000000" pitchFamily="2" charset="2"/>
              </a:rPr>
              <a:t> </a:t>
            </a:r>
            <a:r>
              <a:rPr lang="en-US" altLang="zh-CN" sz="1600" dirty="0" smtClean="0">
                <a:sym typeface="Wingdings" panose="05000000000000000000" pitchFamily="2" charset="2"/>
              </a:rPr>
              <a:t>from the toolbar, </a:t>
            </a:r>
            <a:r>
              <a:rPr lang="en-US" altLang="zh-CN" sz="1600" dirty="0" smtClean="0">
                <a:sym typeface="Wingdings" panose="05000000000000000000" pitchFamily="2" charset="2"/>
              </a:rPr>
              <a:t>navigate to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Pointer</a:t>
            </a:r>
            <a:r>
              <a:rPr lang="en-US" altLang="zh-CN" sz="1600" dirty="0" smtClean="0">
                <a:sym typeface="Wingdings" panose="05000000000000000000" pitchFamily="2" charset="2"/>
              </a:rPr>
              <a:t>, read the value of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Waveform Recorder 2 Pointer</a:t>
            </a:r>
            <a:r>
              <a:rPr lang="en-US" altLang="zh-CN" sz="1600" dirty="0" smtClean="0">
                <a:sym typeface="Wingdings" panose="05000000000000000000" pitchFamily="2" charset="2"/>
              </a:rPr>
              <a:t>. The waveform recorder pointer indicates how many waveforms are stored. When a new waveform is triggered, the pointer will increase 1.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0670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8600"/>
            <a:ext cx="2590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32076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Please </a:t>
            </a:r>
            <a:r>
              <a:rPr lang="en-US" sz="1600" dirty="0"/>
              <a:t>select waveform group as </a:t>
            </a:r>
            <a:r>
              <a:rPr lang="en-US" sz="1600" dirty="0" smtClean="0"/>
              <a:t>the setting, </a:t>
            </a:r>
            <a:r>
              <a:rPr lang="en-US" sz="1600" dirty="0"/>
              <a:t>then </a:t>
            </a:r>
            <a:r>
              <a:rPr lang="en-US" sz="1600" dirty="0" smtClean="0"/>
              <a:t>choose </a:t>
            </a:r>
            <a:r>
              <a:rPr lang="en-US" sz="1600" dirty="0"/>
              <a:t>the related </a:t>
            </a:r>
            <a:r>
              <a:rPr lang="en-US" sz="1600" dirty="0" smtClean="0"/>
              <a:t>waveform.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32022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1</a:t>
            </a:r>
            <a:r>
              <a:rPr lang="en-US" altLang="zh-CN" sz="1600" dirty="0" smtClean="0"/>
              <a:t>. Click </a:t>
            </a:r>
            <a:r>
              <a:rPr lang="en-US" altLang="zh-CN" sz="1600" b="1" dirty="0" smtClean="0"/>
              <a:t>WF R</a:t>
            </a:r>
            <a:r>
              <a:rPr lang="en-US" altLang="zh-CN" sz="1600" dirty="0" smtClean="0">
                <a:sym typeface="Wingdings" panose="05000000000000000000" pitchFamily="2" charset="2"/>
              </a:rPr>
              <a:t> from the toolbar, it automatically locates to the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COMTRADE R</a:t>
            </a:r>
            <a:r>
              <a:rPr lang="en-US" altLang="zh-CN" sz="1600" dirty="0" smtClean="0">
                <a:sym typeface="Wingdings" panose="05000000000000000000" pitchFamily="2" charset="2"/>
              </a:rPr>
              <a:t> folder, click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OK</a:t>
            </a:r>
            <a:r>
              <a:rPr lang="en-US" altLang="zh-CN" sz="1600" dirty="0" smtClean="0">
                <a:sym typeface="Wingdings" panose="05000000000000000000" pitchFamily="2" charset="2"/>
              </a:rPr>
              <a:t>. 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r>
              <a:rPr lang="en-US" altLang="zh-CN" sz="1600" dirty="0" smtClean="0">
                <a:sym typeface="Wingdings" panose="05000000000000000000" pitchFamily="2" charset="2"/>
              </a:rPr>
              <a:t>Step2. The Select Wave window appears. Select Waveform Group 2, and select the responding waveform </a:t>
            </a:r>
            <a:r>
              <a:rPr lang="en-US" altLang="zh-CN" sz="1600" dirty="0">
                <a:sym typeface="Wingdings" panose="05000000000000000000" pitchFamily="2" charset="2"/>
              </a:rPr>
              <a:t>number(for example, waveform recorder 2 </a:t>
            </a:r>
            <a:r>
              <a:rPr lang="en-US" altLang="zh-CN" sz="1600" dirty="0" smtClean="0">
                <a:sym typeface="Wingdings" panose="05000000000000000000" pitchFamily="2" charset="2"/>
              </a:rPr>
              <a:t>pointer=7, </a:t>
            </a:r>
            <a:r>
              <a:rPr lang="en-US" altLang="zh-CN" sz="1600" dirty="0">
                <a:sym typeface="Wingdings" panose="05000000000000000000" pitchFamily="2" charset="2"/>
              </a:rPr>
              <a:t>so we select </a:t>
            </a:r>
            <a:r>
              <a:rPr lang="en-US" altLang="zh-CN" sz="1600" dirty="0" smtClean="0">
                <a:sym typeface="Wingdings" panose="05000000000000000000" pitchFamily="2" charset="2"/>
              </a:rPr>
              <a:t>waveform7).</a:t>
            </a:r>
            <a:endParaRPr lang="en-US" altLang="zh-CN" sz="1600" dirty="0" smtClean="0">
              <a:sym typeface="Wingdings" panose="05000000000000000000" pitchFamily="2" charset="2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030"/>
          </a:xfrm>
        </p:spPr>
        <p:txBody>
          <a:bodyPr/>
          <a:lstStyle/>
          <a:p>
            <a:pPr algn="l"/>
            <a:r>
              <a:rPr lang="en-US" altLang="zh-CN" sz="2800" b="1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View </a:t>
            </a:r>
            <a:r>
              <a:rPr lang="en-US" altLang="zh-CN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Waveforms </a:t>
            </a:r>
            <a:r>
              <a:rPr lang="en-US" altLang="zh-CN" sz="2800" b="1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related to Transient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00277"/>
            <a:ext cx="5810250" cy="417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361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8" y="1609725"/>
            <a:ext cx="8146472" cy="466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320225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3</a:t>
            </a:r>
            <a:r>
              <a:rPr lang="en-US" altLang="zh-CN" sz="1600" dirty="0" smtClean="0">
                <a:sym typeface="Wingdings" panose="05000000000000000000" pitchFamily="2" charset="2"/>
              </a:rPr>
              <a:t>. The waveform triggered by transient is displayed as below.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030"/>
          </a:xfrm>
        </p:spPr>
        <p:txBody>
          <a:bodyPr/>
          <a:lstStyle/>
          <a:p>
            <a:pPr algn="l"/>
            <a:r>
              <a:rPr lang="en-US" altLang="zh-CN" sz="2800" b="1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View </a:t>
            </a:r>
            <a:r>
              <a:rPr lang="en-US" altLang="zh-CN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Waveforms related </a:t>
            </a:r>
            <a:r>
              <a:rPr lang="en-US" altLang="zh-CN" sz="2800" b="1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to Transient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2800" y="2057401"/>
            <a:ext cx="1295400" cy="457200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7262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4159" y="2718137"/>
            <a:ext cx="36556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8000"/>
                </a:solidFill>
                <a:ea typeface="微软雅黑" pitchFamily="34" charset="-122"/>
              </a:rPr>
              <a:t>Thank </a:t>
            </a:r>
            <a:r>
              <a:rPr lang="en-US" altLang="zh-CN" sz="6000" b="1" dirty="0" smtClean="0">
                <a:solidFill>
                  <a:srgbClr val="008000"/>
                </a:solidFill>
                <a:ea typeface="微软雅黑" pitchFamily="34" charset="-122"/>
              </a:rPr>
              <a:t>You </a:t>
            </a:r>
            <a:endParaRPr lang="zh-CN" altLang="en-US" sz="6000" b="1" dirty="0">
              <a:solidFill>
                <a:srgbClr val="008000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230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286154"/>
            <a:ext cx="4114800" cy="255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86551"/>
            <a:ext cx="7629525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32022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1</a:t>
            </a:r>
            <a:r>
              <a:rPr lang="en-US" altLang="zh-CN" sz="1600" dirty="0" smtClean="0"/>
              <a:t>. Click </a:t>
            </a:r>
            <a:r>
              <a:rPr lang="en-US" altLang="zh-CN" sz="1600" b="1" dirty="0" err="1" smtClean="0"/>
              <a:t>Setup</a:t>
            </a:r>
            <a:r>
              <a:rPr lang="en-US" altLang="zh-CN" sz="1600" b="1" dirty="0" err="1" smtClean="0">
                <a:sym typeface="Wingdings" panose="05000000000000000000" pitchFamily="2" charset="2"/>
              </a:rPr>
              <a:t>Setpoint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 Settings</a:t>
            </a:r>
            <a:r>
              <a:rPr lang="en-US" altLang="zh-CN" sz="1600" dirty="0" smtClean="0">
                <a:sym typeface="Wingdings" panose="05000000000000000000" pitchFamily="2" charset="2"/>
              </a:rPr>
              <a:t>, navigate to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Standard </a:t>
            </a:r>
            <a:r>
              <a:rPr lang="en-US" altLang="zh-CN" sz="1600" b="1" dirty="0" err="1" smtClean="0">
                <a:sym typeface="Wingdings" panose="05000000000000000000" pitchFamily="2" charset="2"/>
              </a:rPr>
              <a:t>Setpoint</a:t>
            </a:r>
            <a:r>
              <a:rPr lang="en-US" altLang="zh-CN" sz="1600" dirty="0" smtClean="0">
                <a:sym typeface="Wingdings" panose="05000000000000000000" pitchFamily="2" charset="2"/>
              </a:rPr>
              <a:t>, double-click Item 1, set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Mode </a:t>
            </a:r>
            <a:r>
              <a:rPr lang="en-US" altLang="zh-CN" sz="1600" dirty="0" smtClean="0">
                <a:sym typeface="Wingdings" panose="05000000000000000000" pitchFamily="2" charset="2"/>
              </a:rPr>
              <a:t>to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 Over Limit, </a:t>
            </a:r>
            <a:r>
              <a:rPr lang="en-US" altLang="zh-CN" sz="1600" dirty="0" smtClean="0">
                <a:sym typeface="Wingdings" panose="05000000000000000000" pitchFamily="2" charset="2"/>
              </a:rPr>
              <a:t>set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 Source </a:t>
            </a:r>
            <a:r>
              <a:rPr lang="en-US" altLang="zh-CN" sz="1600" dirty="0" smtClean="0">
                <a:sym typeface="Wingdings" panose="05000000000000000000" pitchFamily="2" charset="2"/>
              </a:rPr>
              <a:t>to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 Frequency Deviation</a:t>
            </a:r>
            <a:r>
              <a:rPr lang="en-US" altLang="zh-CN" sz="1600" dirty="0" smtClean="0">
                <a:sym typeface="Wingdings" panose="05000000000000000000" pitchFamily="2" charset="2"/>
              </a:rPr>
              <a:t>, set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Active Limit </a:t>
            </a:r>
            <a:r>
              <a:rPr lang="en-US" altLang="zh-CN" sz="1600" dirty="0" smtClean="0">
                <a:sym typeface="Wingdings" panose="05000000000000000000" pitchFamily="2" charset="2"/>
              </a:rPr>
              <a:t>to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0.1</a:t>
            </a:r>
            <a:r>
              <a:rPr lang="en-US" altLang="zh-CN" sz="1600" dirty="0" smtClean="0">
                <a:sym typeface="Wingdings" panose="05000000000000000000" pitchFamily="2" charset="2"/>
              </a:rPr>
              <a:t>, set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Inactive Limit </a:t>
            </a:r>
            <a:r>
              <a:rPr lang="en-US" altLang="zh-CN" sz="1600" dirty="0" smtClean="0">
                <a:sym typeface="Wingdings" panose="05000000000000000000" pitchFamily="2" charset="2"/>
              </a:rPr>
              <a:t>to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0</a:t>
            </a:r>
            <a:r>
              <a:rPr lang="en-US" altLang="zh-CN" sz="1600" dirty="0" smtClean="0">
                <a:sym typeface="Wingdings" panose="05000000000000000000" pitchFamily="2" charset="2"/>
              </a:rPr>
              <a:t>, set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Active Delay </a:t>
            </a:r>
            <a:r>
              <a:rPr lang="en-US" altLang="zh-CN" sz="1600" dirty="0" smtClean="0">
                <a:sym typeface="Wingdings" panose="05000000000000000000" pitchFamily="2" charset="2"/>
              </a:rPr>
              <a:t>and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Inactive Delay </a:t>
            </a:r>
            <a:r>
              <a:rPr lang="en-US" altLang="zh-CN" sz="1600" dirty="0" smtClean="0">
                <a:sym typeface="Wingdings" panose="05000000000000000000" pitchFamily="2" charset="2"/>
              </a:rPr>
              <a:t>accordingly, set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Trigger1</a:t>
            </a:r>
            <a:r>
              <a:rPr lang="en-US" altLang="zh-CN" sz="1600" dirty="0" smtClean="0">
                <a:sym typeface="Wingdings" panose="05000000000000000000" pitchFamily="2" charset="2"/>
              </a:rPr>
              <a:t> to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Waveform Recorder 2</a:t>
            </a:r>
            <a:r>
              <a:rPr lang="en-US" altLang="zh-CN" sz="1600" dirty="0" smtClean="0">
                <a:sym typeface="Wingdings" panose="05000000000000000000" pitchFamily="2" charset="2"/>
              </a:rPr>
              <a:t>.</a:t>
            </a:r>
            <a:endParaRPr lang="en-US" sz="160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030"/>
          </a:xfrm>
        </p:spPr>
        <p:txBody>
          <a:bodyPr/>
          <a:lstStyle/>
          <a:p>
            <a:pPr algn="l"/>
            <a:r>
              <a:rPr lang="en-US" altLang="zh-CN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Frequency </a:t>
            </a:r>
            <a:r>
              <a:rPr lang="en-US" altLang="zh-CN" sz="2800" b="1" dirty="0" err="1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Setpoint</a:t>
            </a:r>
            <a:r>
              <a:rPr lang="en-US" altLang="zh-CN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Settings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24384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I</a:t>
            </a:r>
            <a:r>
              <a:rPr lang="en-US" altLang="zh-CN" sz="1600" dirty="0" smtClean="0"/>
              <a:t>n order to trigger frequency </a:t>
            </a:r>
            <a:r>
              <a:rPr lang="en-US" altLang="zh-CN" sz="1600" dirty="0" err="1" smtClean="0"/>
              <a:t>setpoint</a:t>
            </a:r>
            <a:r>
              <a:rPr lang="en-US" altLang="zh-CN" sz="1600" dirty="0" smtClean="0"/>
              <a:t>, you should set Active Limit according to real-time frequency.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7592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1"/>
            <a:ext cx="41148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19250"/>
            <a:ext cx="435448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65540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I</a:t>
            </a:r>
            <a:r>
              <a:rPr lang="en-US" altLang="zh-CN" sz="1600" dirty="0" smtClean="0"/>
              <a:t>n order to trigger transient , you should set </a:t>
            </a:r>
            <a:r>
              <a:rPr lang="en-US" altLang="zh-CN" sz="1600" dirty="0" err="1" smtClean="0"/>
              <a:t>Vnominal</a:t>
            </a:r>
            <a:r>
              <a:rPr lang="en-US" altLang="zh-CN" sz="1600" dirty="0" smtClean="0"/>
              <a:t> according to real-time voltage and transient limit.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3202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1</a:t>
            </a:r>
            <a:r>
              <a:rPr lang="en-US" altLang="zh-CN" sz="1600" dirty="0" smtClean="0"/>
              <a:t>. Use PMC Setup to connect to the PMC-660 meter. Click </a:t>
            </a:r>
            <a:r>
              <a:rPr lang="en-US" altLang="zh-CN" sz="1600" b="1" dirty="0" err="1" smtClean="0"/>
              <a:t>Setup</a:t>
            </a:r>
            <a:r>
              <a:rPr lang="en-US" altLang="zh-CN" sz="1600" b="1" dirty="0" err="1" smtClean="0">
                <a:sym typeface="Wingdings" panose="05000000000000000000" pitchFamily="2" charset="2"/>
              </a:rPr>
              <a:t>Basic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 Settings</a:t>
            </a:r>
            <a:r>
              <a:rPr lang="en-US" altLang="zh-CN" sz="1600" dirty="0" smtClean="0">
                <a:sym typeface="Wingdings" panose="05000000000000000000" pitchFamily="2" charset="2"/>
              </a:rPr>
              <a:t>, set </a:t>
            </a:r>
            <a:r>
              <a:rPr lang="en-US" altLang="zh-CN" sz="1600" b="1" dirty="0" err="1" smtClean="0">
                <a:sym typeface="Wingdings" panose="05000000000000000000" pitchFamily="2" charset="2"/>
              </a:rPr>
              <a:t>Vnominal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(Secondary)</a:t>
            </a:r>
            <a:r>
              <a:rPr lang="en-US" altLang="zh-CN" sz="1600" dirty="0" smtClean="0">
                <a:sym typeface="Wingdings" panose="05000000000000000000" pitchFamily="2" charset="2"/>
              </a:rPr>
              <a:t> correctly.</a:t>
            </a:r>
            <a:endParaRPr lang="en-US" sz="160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030"/>
          </a:xfrm>
        </p:spPr>
        <p:txBody>
          <a:bodyPr/>
          <a:lstStyle/>
          <a:p>
            <a:pPr algn="l"/>
            <a:r>
              <a:rPr lang="en-US" altLang="zh-CN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Transient Settings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870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5961"/>
            <a:ext cx="2743200" cy="375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599"/>
            <a:ext cx="44767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13202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2</a:t>
            </a:r>
            <a:r>
              <a:rPr lang="en-US" altLang="zh-CN" sz="1600" dirty="0" smtClean="0"/>
              <a:t>. Click </a:t>
            </a:r>
            <a:r>
              <a:rPr lang="en-US" altLang="zh-CN" sz="1600" b="1" dirty="0" err="1" smtClean="0"/>
              <a:t>Setup</a:t>
            </a:r>
            <a:r>
              <a:rPr lang="en-US" altLang="zh-CN" sz="1600" b="1" dirty="0" err="1" smtClean="0">
                <a:sym typeface="Wingdings" panose="05000000000000000000" pitchFamily="2" charset="2"/>
              </a:rPr>
              <a:t>Power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 Quality Monitoring Settings</a:t>
            </a:r>
            <a:r>
              <a:rPr lang="en-US" altLang="zh-CN" sz="1600" dirty="0" smtClean="0">
                <a:sym typeface="Wingdings" panose="05000000000000000000" pitchFamily="2" charset="2"/>
              </a:rPr>
              <a:t>, set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Transient Enable</a:t>
            </a:r>
            <a:r>
              <a:rPr lang="en-US" altLang="zh-CN" sz="1600" dirty="0" smtClean="0">
                <a:sym typeface="Wingdings" panose="05000000000000000000" pitchFamily="2" charset="2"/>
              </a:rPr>
              <a:t> to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Enable</a:t>
            </a:r>
            <a:r>
              <a:rPr lang="en-US" altLang="zh-CN" sz="1600" dirty="0" smtClean="0">
                <a:sym typeface="Wingdings" panose="05000000000000000000" pitchFamily="2" charset="2"/>
              </a:rPr>
              <a:t>, set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Transient Limit </a:t>
            </a:r>
            <a:r>
              <a:rPr lang="en-US" altLang="zh-CN" sz="1600" dirty="0" smtClean="0">
                <a:sym typeface="Wingdings" panose="05000000000000000000" pitchFamily="2" charset="2"/>
              </a:rPr>
              <a:t>properly, and set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Transient Trigger 1 </a:t>
            </a:r>
            <a:r>
              <a:rPr lang="en-US" altLang="zh-CN" sz="1600" dirty="0" smtClean="0">
                <a:sym typeface="Wingdings" panose="05000000000000000000" pitchFamily="2" charset="2"/>
              </a:rPr>
              <a:t>to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Waveform Recorder 2</a:t>
            </a:r>
            <a:r>
              <a:rPr lang="en-US" altLang="zh-CN" sz="1600" dirty="0" smtClean="0">
                <a:sym typeface="Wingdings" panose="05000000000000000000" pitchFamily="2" charset="2"/>
              </a:rPr>
              <a:t>. </a:t>
            </a:r>
            <a:endParaRPr lang="en-US" sz="1600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030"/>
          </a:xfrm>
        </p:spPr>
        <p:txBody>
          <a:bodyPr/>
          <a:lstStyle/>
          <a:p>
            <a:pPr algn="l"/>
            <a:r>
              <a:rPr lang="en-US" altLang="zh-CN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Transient Settings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81775" y="4459605"/>
            <a:ext cx="990600" cy="167640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6591300" y="4181475"/>
            <a:ext cx="990600" cy="167640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6591300" y="4718685"/>
            <a:ext cx="990600" cy="167640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37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2743200" cy="375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133600"/>
            <a:ext cx="45148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3202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3</a:t>
            </a:r>
            <a:r>
              <a:rPr lang="en-US" altLang="zh-CN" sz="1600" dirty="0" smtClean="0"/>
              <a:t>. Click </a:t>
            </a:r>
            <a:r>
              <a:rPr lang="en-US" altLang="zh-CN" sz="1600" b="1" dirty="0" err="1" smtClean="0"/>
              <a:t>Setup</a:t>
            </a:r>
            <a:r>
              <a:rPr lang="en-US" altLang="zh-CN" sz="1600" b="1" dirty="0" err="1" smtClean="0">
                <a:sym typeface="Wingdings" panose="05000000000000000000" pitchFamily="2" charset="2"/>
              </a:rPr>
              <a:t>Waveform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 Recorder Settings</a:t>
            </a:r>
            <a:r>
              <a:rPr lang="en-US" altLang="zh-CN" sz="1600" dirty="0" smtClean="0">
                <a:sym typeface="Wingdings" panose="05000000000000000000" pitchFamily="2" charset="2"/>
              </a:rPr>
              <a:t>, set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Depth </a:t>
            </a:r>
            <a:r>
              <a:rPr lang="en-US" altLang="zh-CN" sz="1600" dirty="0" smtClean="0">
                <a:sym typeface="Wingdings" panose="05000000000000000000" pitchFamily="2" charset="2"/>
              </a:rPr>
              <a:t>to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10</a:t>
            </a:r>
            <a:r>
              <a:rPr lang="en-US" altLang="zh-CN" sz="1600" dirty="0" smtClean="0">
                <a:sym typeface="Wingdings" panose="05000000000000000000" pitchFamily="2" charset="2"/>
              </a:rPr>
              <a:t>, set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Samples</a:t>
            </a:r>
            <a:r>
              <a:rPr lang="en-US" altLang="zh-CN" sz="1600" dirty="0">
                <a:sym typeface="Wingdings" panose="05000000000000000000" pitchFamily="2" charset="2"/>
              </a:rPr>
              <a:t> </a:t>
            </a:r>
            <a:r>
              <a:rPr lang="en-US" altLang="zh-CN" sz="1600" dirty="0" smtClean="0">
                <a:sym typeface="Wingdings" panose="05000000000000000000" pitchFamily="2" charset="2"/>
              </a:rPr>
              <a:t>to 256, set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Cycles</a:t>
            </a:r>
            <a:r>
              <a:rPr lang="en-US" altLang="zh-CN" sz="1600" dirty="0" smtClean="0">
                <a:sym typeface="Wingdings" panose="05000000000000000000" pitchFamily="2" charset="2"/>
              </a:rPr>
              <a:t> to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20</a:t>
            </a:r>
            <a:r>
              <a:rPr lang="en-US" altLang="zh-CN" sz="1600" dirty="0" smtClean="0">
                <a:sym typeface="Wingdings" panose="05000000000000000000" pitchFamily="2" charset="2"/>
              </a:rPr>
              <a:t>, and set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Transient Trigger 1 </a:t>
            </a:r>
            <a:r>
              <a:rPr lang="en-US" altLang="zh-CN" sz="1600" dirty="0" smtClean="0">
                <a:sym typeface="Wingdings" panose="05000000000000000000" pitchFamily="2" charset="2"/>
              </a:rPr>
              <a:t>to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 5 </a:t>
            </a:r>
            <a:r>
              <a:rPr lang="en-US" altLang="zh-CN" sz="1600" dirty="0" smtClean="0">
                <a:sym typeface="Wingdings" panose="05000000000000000000" pitchFamily="2" charset="2"/>
              </a:rPr>
              <a:t>for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Waveform Recorder 2</a:t>
            </a:r>
            <a:r>
              <a:rPr lang="en-US" altLang="zh-CN" sz="1600" dirty="0" smtClean="0">
                <a:sym typeface="Wingdings" panose="05000000000000000000" pitchFamily="2" charset="2"/>
              </a:rPr>
              <a:t>. </a:t>
            </a:r>
            <a:endParaRPr lang="en-US" sz="1600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030"/>
          </a:xfrm>
        </p:spPr>
        <p:txBody>
          <a:bodyPr/>
          <a:lstStyle/>
          <a:p>
            <a:pPr algn="l"/>
            <a:r>
              <a:rPr lang="en-US" altLang="zh-CN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Waveform Settings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5375" y="3784800"/>
            <a:ext cx="2209800" cy="167640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743049" y="4231005"/>
            <a:ext cx="744252" cy="167640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6752574" y="3952875"/>
            <a:ext cx="744252" cy="167640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52574" y="4490085"/>
            <a:ext cx="744252" cy="167640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6751923" y="4832985"/>
            <a:ext cx="744252" cy="167640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152400" y="5265003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PMC Setup can only read the waveforms stored in the memory</a:t>
            </a:r>
            <a:r>
              <a:rPr lang="en-US" sz="1600" dirty="0"/>
              <a:t>. The waveforms are stored in </a:t>
            </a:r>
            <a:r>
              <a:rPr lang="en-US" sz="1600" dirty="0" smtClean="0"/>
              <a:t>Circular </a:t>
            </a:r>
            <a:r>
              <a:rPr lang="en-US" sz="1600" dirty="0"/>
              <a:t>mode. </a:t>
            </a:r>
            <a:r>
              <a:rPr lang="en-US" sz="1600" dirty="0" smtClean="0"/>
              <a:t>When reach the depth, the oldest waveform will be overwritten.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155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328446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Make sure the meter is energized, and real-time voltage and frequency reach the limit</a:t>
            </a:r>
            <a:r>
              <a:rPr lang="en-US" altLang="zh-CN" sz="2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.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030"/>
          </a:xfrm>
        </p:spPr>
        <p:txBody>
          <a:bodyPr/>
          <a:lstStyle/>
          <a:p>
            <a:pPr algn="l"/>
            <a:r>
              <a:rPr lang="en-US" altLang="zh-CN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Energize the Meter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381250"/>
            <a:ext cx="70961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3202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1</a:t>
            </a:r>
            <a:r>
              <a:rPr lang="en-US" altLang="zh-CN" sz="1600" dirty="0" smtClean="0"/>
              <a:t>. Click </a:t>
            </a:r>
            <a:r>
              <a:rPr lang="en-US" altLang="zh-CN" sz="1600" b="1" dirty="0" smtClean="0"/>
              <a:t>SOE</a:t>
            </a:r>
            <a:r>
              <a:rPr lang="en-US" altLang="zh-CN" sz="1600" dirty="0" smtClean="0">
                <a:sym typeface="Wingdings" panose="05000000000000000000" pitchFamily="2" charset="2"/>
              </a:rPr>
              <a:t> from the toolbar, all SOEs stored in the meter will be displayed. If the frequency </a:t>
            </a:r>
            <a:r>
              <a:rPr lang="en-US" altLang="zh-CN" sz="1600" dirty="0" err="1" smtClean="0">
                <a:sym typeface="Wingdings" panose="05000000000000000000" pitchFamily="2" charset="2"/>
              </a:rPr>
              <a:t>setpoint</a:t>
            </a:r>
            <a:r>
              <a:rPr lang="en-US" altLang="zh-CN" sz="1600" dirty="0" smtClean="0">
                <a:sym typeface="Wingdings" panose="05000000000000000000" pitchFamily="2" charset="2"/>
              </a:rPr>
              <a:t> is triggered, there will be SOEs shown as below:</a:t>
            </a:r>
            <a:endParaRPr lang="en-US" sz="1600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030"/>
          </a:xfrm>
        </p:spPr>
        <p:txBody>
          <a:bodyPr/>
          <a:lstStyle/>
          <a:p>
            <a:pPr algn="l"/>
            <a:r>
              <a:rPr lang="en-US" altLang="zh-CN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View SOEs related to Frequency </a:t>
            </a:r>
            <a:r>
              <a:rPr lang="en-US" altLang="zh-CN" sz="2800" b="1" dirty="0" err="1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Setpoint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4343400"/>
            <a:ext cx="67437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38375" y="4814887"/>
            <a:ext cx="6096000" cy="57626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037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030"/>
          </a:xfrm>
        </p:spPr>
        <p:txBody>
          <a:bodyPr/>
          <a:lstStyle/>
          <a:p>
            <a:pPr algn="l"/>
            <a:r>
              <a:rPr lang="en-US" altLang="zh-CN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View Pointer related to Frequency </a:t>
            </a:r>
            <a:r>
              <a:rPr lang="en-US" altLang="zh-CN" sz="2800" b="1" dirty="0" err="1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Setpoint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25" y="2114550"/>
            <a:ext cx="6853176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43" y="3343275"/>
            <a:ext cx="68484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32022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</a:t>
            </a:r>
            <a:r>
              <a:rPr lang="en-US" sz="1600" dirty="0" smtClean="0"/>
              <a:t>1</a:t>
            </a:r>
            <a:r>
              <a:rPr lang="en-US" altLang="zh-CN" sz="1600" dirty="0" smtClean="0"/>
              <a:t>. </a:t>
            </a:r>
            <a:r>
              <a:rPr lang="en-US" altLang="zh-CN" sz="1600" dirty="0" smtClean="0"/>
              <a:t>Click </a:t>
            </a:r>
            <a:r>
              <a:rPr lang="en-US" altLang="zh-CN" sz="1600" b="1" dirty="0" smtClean="0"/>
              <a:t>Data</a:t>
            </a:r>
            <a:r>
              <a:rPr lang="en-US" altLang="zh-CN" sz="1600" dirty="0" smtClean="0">
                <a:sym typeface="Wingdings" panose="05000000000000000000" pitchFamily="2" charset="2"/>
              </a:rPr>
              <a:t> </a:t>
            </a:r>
            <a:r>
              <a:rPr lang="en-US" altLang="zh-CN" sz="1600" dirty="0" smtClean="0">
                <a:sym typeface="Wingdings" panose="05000000000000000000" pitchFamily="2" charset="2"/>
              </a:rPr>
              <a:t>from the toolbar, </a:t>
            </a:r>
            <a:r>
              <a:rPr lang="en-US" altLang="zh-CN" sz="1600" dirty="0" smtClean="0">
                <a:sym typeface="Wingdings" panose="05000000000000000000" pitchFamily="2" charset="2"/>
              </a:rPr>
              <a:t>navigate to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Pointer</a:t>
            </a:r>
            <a:r>
              <a:rPr lang="en-US" altLang="zh-CN" sz="1600" dirty="0" smtClean="0">
                <a:sym typeface="Wingdings" panose="05000000000000000000" pitchFamily="2" charset="2"/>
              </a:rPr>
              <a:t>, read the value of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Waveform Recorder 2 Pointer</a:t>
            </a:r>
            <a:r>
              <a:rPr lang="en-US" altLang="zh-CN" sz="1600" dirty="0" smtClean="0">
                <a:sym typeface="Wingdings" panose="05000000000000000000" pitchFamily="2" charset="2"/>
              </a:rPr>
              <a:t>. The waveform recorder pointer indicates how many waveforms are stored. When a new waveform is triggered, the pointer will increase 1.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82127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00277"/>
            <a:ext cx="5810250" cy="417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8600"/>
            <a:ext cx="26098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32076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Please </a:t>
            </a:r>
            <a:r>
              <a:rPr lang="en-US" sz="1600" dirty="0"/>
              <a:t>select waveform group as </a:t>
            </a:r>
            <a:r>
              <a:rPr lang="en-US" sz="1600" dirty="0" smtClean="0"/>
              <a:t>the setting, </a:t>
            </a:r>
            <a:r>
              <a:rPr lang="en-US" sz="1600" dirty="0"/>
              <a:t>then </a:t>
            </a:r>
            <a:r>
              <a:rPr lang="en-US" sz="1600" dirty="0" smtClean="0"/>
              <a:t>choose </a:t>
            </a:r>
            <a:r>
              <a:rPr lang="en-US" sz="1600" dirty="0"/>
              <a:t>the related </a:t>
            </a:r>
            <a:r>
              <a:rPr lang="en-US" sz="1600" dirty="0" smtClean="0"/>
              <a:t>waveform.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32022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</a:t>
            </a:r>
            <a:r>
              <a:rPr lang="en-US" sz="1600" dirty="0" smtClean="0"/>
              <a:t>1</a:t>
            </a:r>
            <a:r>
              <a:rPr lang="en-US" altLang="zh-CN" sz="1600" dirty="0" smtClean="0"/>
              <a:t>. </a:t>
            </a:r>
            <a:r>
              <a:rPr lang="en-US" altLang="zh-CN" sz="1600" dirty="0" smtClean="0"/>
              <a:t>Click </a:t>
            </a:r>
            <a:r>
              <a:rPr lang="en-US" altLang="zh-CN" sz="1600" b="1" dirty="0" smtClean="0"/>
              <a:t>WF R</a:t>
            </a:r>
            <a:r>
              <a:rPr lang="en-US" altLang="zh-CN" sz="1600" dirty="0" smtClean="0">
                <a:sym typeface="Wingdings" panose="05000000000000000000" pitchFamily="2" charset="2"/>
              </a:rPr>
              <a:t> from the toolbar, it automatically locates to the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COMTRADE R</a:t>
            </a:r>
            <a:r>
              <a:rPr lang="en-US" altLang="zh-CN" sz="1600" dirty="0" smtClean="0">
                <a:sym typeface="Wingdings" panose="05000000000000000000" pitchFamily="2" charset="2"/>
              </a:rPr>
              <a:t> folder, click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OK</a:t>
            </a:r>
            <a:r>
              <a:rPr lang="en-US" altLang="zh-CN" sz="1600" dirty="0" smtClean="0">
                <a:sym typeface="Wingdings" panose="05000000000000000000" pitchFamily="2" charset="2"/>
              </a:rPr>
              <a:t>. 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r>
              <a:rPr lang="en-US" altLang="zh-CN" sz="1600" dirty="0" smtClean="0">
                <a:sym typeface="Wingdings" panose="05000000000000000000" pitchFamily="2" charset="2"/>
              </a:rPr>
              <a:t>Step2. The Select Wave window appears. Select Waveform Group 2, and select the responding waveform number(for example, </a:t>
            </a:r>
            <a:r>
              <a:rPr lang="en-US" altLang="zh-CN" sz="1600" dirty="0" smtClean="0">
                <a:sym typeface="Wingdings" panose="05000000000000000000" pitchFamily="2" charset="2"/>
              </a:rPr>
              <a:t>waveform recorder 2 pointer=6, so we select </a:t>
            </a:r>
            <a:r>
              <a:rPr lang="en-US" altLang="zh-CN" sz="1600" dirty="0" smtClean="0">
                <a:sym typeface="Wingdings" panose="05000000000000000000" pitchFamily="2" charset="2"/>
              </a:rPr>
              <a:t>waveform6</a:t>
            </a:r>
            <a:r>
              <a:rPr lang="en-US" altLang="zh-CN" sz="1600" dirty="0" smtClean="0">
                <a:sym typeface="Wingdings" panose="05000000000000000000" pitchFamily="2" charset="2"/>
              </a:rPr>
              <a:t>).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030"/>
          </a:xfrm>
        </p:spPr>
        <p:txBody>
          <a:bodyPr/>
          <a:lstStyle/>
          <a:p>
            <a:pPr algn="l"/>
            <a:r>
              <a:rPr lang="en-US" altLang="zh-CN" sz="2800" b="1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View </a:t>
            </a:r>
            <a:r>
              <a:rPr lang="en-US" altLang="zh-CN" sz="2800" b="1" dirty="0" smtClean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Waveforms </a:t>
            </a:r>
            <a:r>
              <a:rPr lang="en-US" altLang="zh-CN" sz="2800" b="1" dirty="0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related to Frequency </a:t>
            </a:r>
            <a:r>
              <a:rPr lang="en-US" altLang="zh-CN" sz="2800" b="1" dirty="0" err="1">
                <a:solidFill>
                  <a:schemeClr val="accent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Setpoint</a:t>
            </a:r>
            <a:endParaRPr lang="zh-CN" altLang="en-US" sz="2800" dirty="0">
              <a:solidFill>
                <a:schemeClr val="accent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059690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HIGH</Template>
  <TotalTime>1569</TotalTime>
  <Words>639</Words>
  <Application>Microsoft Office PowerPoint</Application>
  <PresentationFormat>On-screen Show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template</vt:lpstr>
      <vt:lpstr>自定义设计方案</vt:lpstr>
      <vt:lpstr>PowerPoint Presentation</vt:lpstr>
      <vt:lpstr>Frequency Setpoint Settings</vt:lpstr>
      <vt:lpstr>Transient Settings</vt:lpstr>
      <vt:lpstr>Transient Settings</vt:lpstr>
      <vt:lpstr>Waveform Settings</vt:lpstr>
      <vt:lpstr>Energize the Meter</vt:lpstr>
      <vt:lpstr>View SOEs related to Frequency Setpoint</vt:lpstr>
      <vt:lpstr>View Pointer related to Frequency Setpoint</vt:lpstr>
      <vt:lpstr>View Waveforms related to Frequency Setpoint</vt:lpstr>
      <vt:lpstr>View Waveforms related to Frequency Setpoint</vt:lpstr>
      <vt:lpstr>View SOEs related to Transient</vt:lpstr>
      <vt:lpstr>View Pointer related to Transient</vt:lpstr>
      <vt:lpstr>View Waveforms related to Transient</vt:lpstr>
      <vt:lpstr>View Waveforms related to Transient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Judy</dc:creator>
  <cp:lastModifiedBy>Cathy Ding</cp:lastModifiedBy>
  <cp:revision>70</cp:revision>
  <dcterms:created xsi:type="dcterms:W3CDTF">2006-08-16T00:00:00Z</dcterms:created>
  <dcterms:modified xsi:type="dcterms:W3CDTF">2014-02-19T06:35:05Z</dcterms:modified>
</cp:coreProperties>
</file>